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6" r:id="rId3"/>
    <p:sldId id="273" r:id="rId4"/>
    <p:sldId id="258" r:id="rId5"/>
    <p:sldId id="274" r:id="rId6"/>
    <p:sldId id="272" r:id="rId7"/>
    <p:sldId id="264" r:id="rId8"/>
    <p:sldId id="259" r:id="rId9"/>
    <p:sldId id="261" r:id="rId10"/>
    <p:sldId id="275" r:id="rId11"/>
    <p:sldId id="263" r:id="rId12"/>
    <p:sldId id="280" r:id="rId13"/>
    <p:sldId id="267" r:id="rId14"/>
    <p:sldId id="276" r:id="rId15"/>
    <p:sldId id="268" r:id="rId16"/>
    <p:sldId id="269" r:id="rId17"/>
    <p:sldId id="277" r:id="rId18"/>
    <p:sldId id="265" r:id="rId19"/>
    <p:sldId id="270" r:id="rId20"/>
    <p:sldId id="278" r:id="rId21"/>
    <p:sldId id="279" r:id="rId22"/>
    <p:sldId id="271" r:id="rId2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EE"/>
    <a:srgbClr val="F9F9F0"/>
    <a:srgbClr val="F6F5EC"/>
    <a:srgbClr val="FD1C0B"/>
    <a:srgbClr val="ECE9D3"/>
    <a:srgbClr val="ECE9D4"/>
    <a:srgbClr val="EBEAD4"/>
    <a:srgbClr val="E9E6CE"/>
    <a:srgbClr val="F0EDD7"/>
    <a:srgbClr val="35A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6" d="100"/>
          <a:sy n="106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3CF9-4EA8-A6DF-3E38-E4F6CDA7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72721-39B2-1143-8B2A-7AFD40E94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D8DD4-B3B4-1DA9-16E8-5451B81A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C724B-376D-E87D-5BC1-DEC97C49F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36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A4B8-340F-763D-3A1E-9102AC4D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D6145-3E97-8B7E-8211-D1964608F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53AF1-4281-7C55-4E7F-4047E8656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25FE-6368-99FD-2D53-7E5175F0D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0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9BA50-41DF-DF78-5A58-AB2ACCAB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A791F-5EBF-1722-F5DD-3A271A6B1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D6AFC-F1E1-B6D1-A482-17E33F451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20694-8788-A01B-0439-B6D1AAC76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3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0E60-5A35-687C-2008-3DAB8D95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3A583-59CB-CA6F-AAD5-D6FBFF666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1ECB6-DBD7-B785-8CB3-E862F3C88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8703-F407-2812-6E7E-116E747FD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49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30742-7E6C-25AF-8015-7A5C2029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1A4B4-688F-AB11-F806-320D81F3C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53A1-F2A9-3359-F1F9-B081398B4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A8725-041F-B880-63B2-05FF9705C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2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3176-D33A-8B7B-FC0A-487FD786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33093-5526-55BA-44E2-9412C964F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802C8-6EED-C39A-F409-DBFF7CE5F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FAA77-3955-6B9C-9E8A-903AC2532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4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0422-B5EA-9563-2034-5A294007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808DC-3F26-8EEC-505F-3D491F914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8E49-54F1-5725-A29E-C4D37000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1B94-50D8-6205-9518-0971BB24A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9D136-4569-D148-6371-8F83D0E1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3AE14-7245-DA73-8EE1-B4DC35074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9BC15-2EF6-F82A-5253-9A094F102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0BCFA-24BC-07FC-DADB-EEF35AA0A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1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13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12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1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openxmlformats.org/officeDocument/2006/relationships/image" Target="../media/image98.png"/><Relationship Id="rId4" Type="http://schemas.openxmlformats.org/officeDocument/2006/relationships/image" Target="../media/image12.png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2.png"/><Relationship Id="rId9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2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29.png"/><Relationship Id="rId10" Type="http://schemas.openxmlformats.org/officeDocument/2006/relationships/image" Target="../media/image125.png"/><Relationship Id="rId4" Type="http://schemas.openxmlformats.org/officeDocument/2006/relationships/image" Target="../media/image12.png"/><Relationship Id="rId9" Type="http://schemas.openxmlformats.org/officeDocument/2006/relationships/image" Target="../media/image124.png"/><Relationship Id="rId14" Type="http://schemas.openxmlformats.org/officeDocument/2006/relationships/image" Target="../media/image1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3" Type="http://schemas.openxmlformats.org/officeDocument/2006/relationships/image" Target="../media/image1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3.png"/><Relationship Id="rId10" Type="http://schemas.openxmlformats.org/officeDocument/2006/relationships/image" Target="../media/image135.png"/><Relationship Id="rId4" Type="http://schemas.openxmlformats.org/officeDocument/2006/relationships/image" Target="../media/image12.png"/><Relationship Id="rId9" Type="http://schemas.openxmlformats.org/officeDocument/2006/relationships/image" Target="../media/image134.png"/><Relationship Id="rId14" Type="http://schemas.openxmlformats.org/officeDocument/2006/relationships/image" Target="../media/image1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17" Type="http://schemas.microsoft.com/office/2007/relationships/hdphoto" Target="../media/hdphoto1.wdp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34.png"/><Relationship Id="rId10" Type="http://schemas.openxmlformats.org/officeDocument/2006/relationships/image" Target="../media/image39.png"/><Relationship Id="rId19" Type="http://schemas.openxmlformats.org/officeDocument/2006/relationships/image" Target="../media/image46.png"/><Relationship Id="rId4" Type="http://schemas.openxmlformats.org/officeDocument/2006/relationships/image" Target="../media/image12.png"/><Relationship Id="rId9" Type="http://schemas.openxmlformats.org/officeDocument/2006/relationships/image" Target="../media/image3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26" Type="http://schemas.openxmlformats.org/officeDocument/2006/relationships/image" Target="../media/image69.png"/><Relationship Id="rId3" Type="http://schemas.openxmlformats.org/officeDocument/2006/relationships/image" Target="../media/image1.png"/><Relationship Id="rId21" Type="http://schemas.openxmlformats.org/officeDocument/2006/relationships/image" Target="../media/image64.png"/><Relationship Id="rId7" Type="http://schemas.openxmlformats.org/officeDocument/2006/relationships/image" Target="../media/image51.png"/><Relationship Id="rId12" Type="http://schemas.openxmlformats.org/officeDocument/2006/relationships/image" Target="../media/image13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9.pn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24" Type="http://schemas.openxmlformats.org/officeDocument/2006/relationships/image" Target="../media/image67.png"/><Relationship Id="rId5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10" Type="http://schemas.openxmlformats.org/officeDocument/2006/relationships/image" Target="../media/image54.png"/><Relationship Id="rId19" Type="http://schemas.openxmlformats.org/officeDocument/2006/relationships/image" Target="../media/image62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1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12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451" y="2276475"/>
            <a:ext cx="1828800" cy="57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651" y="3429000"/>
            <a:ext cx="9144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767" y="4505325"/>
            <a:ext cx="4398318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059975" y="1628775"/>
            <a:ext cx="8071902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4500" dirty="0"/>
          </a:p>
        </p:txBody>
      </p:sp>
      <p:sp>
        <p:nvSpPr>
          <p:cNvPr id="10" name="Text 1"/>
          <p:cNvSpPr/>
          <p:nvPr/>
        </p:nvSpPr>
        <p:spPr>
          <a:xfrm>
            <a:off x="2059975" y="2562225"/>
            <a:ext cx="807190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ko-KR" alt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</a:t>
            </a:r>
            <a:endParaRPr lang="en-US" altLang="ko-KR" sz="225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</a:t>
            </a: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차량 </a:t>
            </a: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모니터링 시스템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4125367" y="4619625"/>
            <a:ext cx="39411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731255" y="4924425"/>
            <a:ext cx="472934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 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05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630D8C-8FA2-E3E2-CFD9-1FD9AC466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0E24-ED57-96A0-45BD-9D21ABC5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82A9C8-9784-697B-73E4-3024428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A0754CD-F90C-B5E0-5B9C-615C3743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DA6C92A-7A9B-0441-9707-646192A7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7C9BD0E8-5112-F8E0-F7D2-80B68921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25D9D59E-9F8C-E49B-1C7D-E4965374BFEF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1265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요구사항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분석</a:t>
            </a:r>
            <a:endParaRPr lang="en-US" sz="2250" dirty="0"/>
          </a:p>
        </p:txBody>
      </p:sp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5E49A65C-44B4-0E8D-E874-BB7961AC5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880312"/>
            <a:ext cx="5638800" cy="3048000"/>
          </a:xfrm>
          <a:prstGeom prst="rect">
            <a:avLst/>
          </a:prstGeom>
        </p:spPr>
      </p:pic>
      <p:pic>
        <p:nvPicPr>
          <p:cNvPr id="53" name="Image 9" descr="preencoded.png">
            <a:extLst>
              <a:ext uri="{FF2B5EF4-FFF2-40B4-BE49-F238E27FC236}">
                <a16:creationId xmlns:a16="http://schemas.microsoft.com/office/drawing/2014/main" id="{C010C69E-9D15-3C2F-6B2D-3C7B9383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88" y="2470862"/>
            <a:ext cx="190500" cy="266700"/>
          </a:xfrm>
          <a:prstGeom prst="rect">
            <a:avLst/>
          </a:prstGeom>
        </p:spPr>
      </p:pic>
      <p:pic>
        <p:nvPicPr>
          <p:cNvPr id="54" name="Image 10" descr="preencoded.png">
            <a:extLst>
              <a:ext uri="{FF2B5EF4-FFF2-40B4-BE49-F238E27FC236}">
                <a16:creationId xmlns:a16="http://schemas.microsoft.com/office/drawing/2014/main" id="{CA427018-EBF2-1AAC-9B90-6EF224C93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8" y="3080462"/>
            <a:ext cx="190500" cy="266700"/>
          </a:xfrm>
          <a:prstGeom prst="rect">
            <a:avLst/>
          </a:prstGeom>
        </p:spPr>
      </p:pic>
      <p:pic>
        <p:nvPicPr>
          <p:cNvPr id="55" name="Image 11" descr="preencoded.png">
            <a:extLst>
              <a:ext uri="{FF2B5EF4-FFF2-40B4-BE49-F238E27FC236}">
                <a16:creationId xmlns:a16="http://schemas.microsoft.com/office/drawing/2014/main" id="{80DEE532-F074-B733-944C-3AEF4F0CA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88" y="3690062"/>
            <a:ext cx="238125" cy="266700"/>
          </a:xfrm>
          <a:prstGeom prst="rect">
            <a:avLst/>
          </a:prstGeom>
        </p:spPr>
      </p:pic>
      <p:sp>
        <p:nvSpPr>
          <p:cNvPr id="56" name="Text 8">
            <a:extLst>
              <a:ext uri="{FF2B5EF4-FFF2-40B4-BE49-F238E27FC236}">
                <a16:creationId xmlns:a16="http://schemas.microsoft.com/office/drawing/2014/main" id="{BC407DA9-3174-49BC-B60E-4CD0F2D27279}"/>
              </a:ext>
            </a:extLst>
          </p:cNvPr>
          <p:cNvSpPr/>
          <p:nvPr/>
        </p:nvSpPr>
        <p:spPr>
          <a:xfrm>
            <a:off x="576888" y="2051762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요구사항</a:t>
            </a:r>
            <a:endParaRPr lang="en-US" sz="150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2B5DE779-9A24-4A2B-1308-C2029AB6F3BE}"/>
              </a:ext>
            </a:extLst>
          </p:cNvPr>
          <p:cNvSpPr/>
          <p:nvPr/>
        </p:nvSpPr>
        <p:spPr>
          <a:xfrm>
            <a:off x="919788" y="2470862"/>
            <a:ext cx="41153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데이터 자동화 관리</a:t>
            </a:r>
            <a:endParaRPr lang="en-US" sz="12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48A0AC94-5BDA-2737-7C77-DD758C336AFC}"/>
              </a:ext>
            </a:extLst>
          </p:cNvPr>
          <p:cNvSpPr/>
          <p:nvPr/>
        </p:nvSpPr>
        <p:spPr>
          <a:xfrm>
            <a:off x="919788" y="2737562"/>
            <a:ext cx="493847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통한 데이터 수집을 자동화하여 정확한 관리 시스템 구축</a:t>
            </a:r>
            <a:endParaRPr lang="en-US" sz="1050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532C155B-1C27-C5D2-DF68-B36DDCC5C0E4}"/>
              </a:ext>
            </a:extLst>
          </p:cNvPr>
          <p:cNvSpPr/>
          <p:nvPr/>
        </p:nvSpPr>
        <p:spPr>
          <a:xfrm>
            <a:off x="919788" y="3080462"/>
            <a:ext cx="38486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목표 설정 및 달성</a:t>
            </a:r>
            <a:endParaRPr lang="en-US" sz="1200" dirty="0"/>
          </a:p>
        </p:txBody>
      </p:sp>
      <p:sp>
        <p:nvSpPr>
          <p:cNvPr id="60" name="Text 12">
            <a:extLst>
              <a:ext uri="{FF2B5EF4-FFF2-40B4-BE49-F238E27FC236}">
                <a16:creationId xmlns:a16="http://schemas.microsoft.com/office/drawing/2014/main" id="{4755BFAF-5296-B677-6F05-D97C0CE02EC5}"/>
              </a:ext>
            </a:extLst>
          </p:cNvPr>
          <p:cNvSpPr/>
          <p:nvPr/>
        </p:nvSpPr>
        <p:spPr>
          <a:xfrm>
            <a:off x="919788" y="3347162"/>
            <a:ext cx="46184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국가별 탄소중립 기준에 부합하는 제품 발현 탄소 배출 목표 수립</a:t>
            </a:r>
            <a:endParaRPr lang="en-US" sz="1050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0D08D44D-522A-D9BD-DACC-C4DF7B6D9A17}"/>
              </a:ext>
            </a:extLst>
          </p:cNvPr>
          <p:cNvSpPr/>
          <p:nvPr/>
        </p:nvSpPr>
        <p:spPr>
          <a:xfrm>
            <a:off x="929313" y="3690062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200" dirty="0"/>
          </a:p>
        </p:txBody>
      </p:sp>
      <p:sp>
        <p:nvSpPr>
          <p:cNvPr id="62" name="Text 14">
            <a:extLst>
              <a:ext uri="{FF2B5EF4-FFF2-40B4-BE49-F238E27FC236}">
                <a16:creationId xmlns:a16="http://schemas.microsoft.com/office/drawing/2014/main" id="{C4D76BB8-0DE2-6461-6B8C-8F39B1598120}"/>
              </a:ext>
            </a:extLst>
          </p:cNvPr>
          <p:cNvSpPr/>
          <p:nvPr/>
        </p:nvSpPr>
        <p:spPr>
          <a:xfrm>
            <a:off x="929313" y="3956762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및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여부를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공동으로 관리</a:t>
            </a:r>
            <a:endParaRPr lang="en-US" sz="1050" dirty="0"/>
          </a:p>
        </p:txBody>
      </p:sp>
      <p:pic>
        <p:nvPicPr>
          <p:cNvPr id="78" name="Image 4" descr="preencoded.png">
            <a:extLst>
              <a:ext uri="{FF2B5EF4-FFF2-40B4-BE49-F238E27FC236}">
                <a16:creationId xmlns:a16="http://schemas.microsoft.com/office/drawing/2014/main" id="{A0A0153E-3C2B-3E12-73E9-9C291C6E2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1884782"/>
            <a:ext cx="5676900" cy="188711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5244" y="2351709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9544" y="2466009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743" y="3181542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743" y="3441244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26743" y="2885489"/>
            <a:ext cx="152400" cy="15240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380444" y="1972837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</a:t>
            </a:r>
            <a:endParaRPr lang="en-US" sz="1500" dirty="0"/>
          </a:p>
        </p:txBody>
      </p:sp>
      <p:sp>
        <p:nvSpPr>
          <p:cNvPr id="36" name="Text 16"/>
          <p:cNvSpPr/>
          <p:nvPr/>
        </p:nvSpPr>
        <p:spPr>
          <a:xfrm>
            <a:off x="6926743" y="2313406"/>
            <a:ext cx="4776163" cy="2223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기반으로 한 탄소 배출 모니터링 시스템을 통해 정확한 탄소 배출 데이터 확보와 효과적인 관리 체계 구축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7155343" y="3143442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탄소배출량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계산 및 조회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7155343" y="3403144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목표대비 진행 상황 추적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7155343" y="2847389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통합 대시보드 관리</a:t>
            </a:r>
            <a:endParaRPr lang="en-US" sz="1200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3E925F0B-E312-34B8-8F40-86A0AEAA56E4}"/>
              </a:ext>
            </a:extLst>
          </p:cNvPr>
          <p:cNvSpPr/>
          <p:nvPr/>
        </p:nvSpPr>
        <p:spPr>
          <a:xfrm>
            <a:off x="8685179" y="3902527"/>
            <a:ext cx="375165" cy="376917"/>
          </a:xfrm>
          <a:prstGeom prst="downArrow">
            <a:avLst/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Image 4" descr="preencoded.png">
            <a:extLst>
              <a:ext uri="{FF2B5EF4-FFF2-40B4-BE49-F238E27FC236}">
                <a16:creationId xmlns:a16="http://schemas.microsoft.com/office/drawing/2014/main" id="{D4230F0F-1E14-A701-CD56-A0B7E1075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4344952"/>
            <a:ext cx="5676900" cy="1792450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9887" y="4853666"/>
            <a:ext cx="304800" cy="381000"/>
          </a:xfrm>
          <a:prstGeom prst="rect">
            <a:avLst/>
          </a:prstGeom>
        </p:spPr>
      </p:pic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6087" y="4958441"/>
            <a:ext cx="152400" cy="152400"/>
          </a:xfrm>
          <a:prstGeom prst="rect">
            <a:avLst/>
          </a:prstGeom>
        </p:spPr>
      </p:pic>
      <p:pic>
        <p:nvPicPr>
          <p:cNvPr id="70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9887" y="5472211"/>
            <a:ext cx="315874" cy="381000"/>
          </a:xfrm>
          <a:prstGeom prst="rect">
            <a:avLst/>
          </a:prstGeom>
        </p:spPr>
      </p:pic>
      <p:pic>
        <p:nvPicPr>
          <p:cNvPr id="71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0517" y="5565118"/>
            <a:ext cx="222827" cy="178262"/>
          </a:xfrm>
          <a:prstGeom prst="rect">
            <a:avLst/>
          </a:prstGeom>
        </p:spPr>
      </p:pic>
      <p:sp>
        <p:nvSpPr>
          <p:cNvPr id="74" name="Text 7"/>
          <p:cNvSpPr/>
          <p:nvPr/>
        </p:nvSpPr>
        <p:spPr>
          <a:xfrm>
            <a:off x="6755294" y="4752973"/>
            <a:ext cx="4398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 효율성</a:t>
            </a:r>
            <a:endParaRPr lang="en-US" sz="1350" dirty="0"/>
          </a:p>
        </p:txBody>
      </p:sp>
      <p:sp>
        <p:nvSpPr>
          <p:cNvPr id="75" name="Text 8"/>
          <p:cNvSpPr/>
          <p:nvPr/>
        </p:nvSpPr>
        <p:spPr>
          <a:xfrm>
            <a:off x="6755294" y="5057773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의사결정의 효율성 제고</a:t>
            </a:r>
            <a:endParaRPr lang="en-US" sz="1200" dirty="0"/>
          </a:p>
        </p:txBody>
      </p:sp>
      <p:sp>
        <p:nvSpPr>
          <p:cNvPr id="76" name="Text 9"/>
          <p:cNvSpPr/>
          <p:nvPr/>
        </p:nvSpPr>
        <p:spPr>
          <a:xfrm>
            <a:off x="6778987" y="5434111"/>
            <a:ext cx="4910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상대 신뢰성</a:t>
            </a:r>
            <a:endParaRPr lang="en-US" sz="1350" dirty="0"/>
          </a:p>
        </p:txBody>
      </p:sp>
      <p:sp>
        <p:nvSpPr>
          <p:cNvPr id="77" name="Text 10"/>
          <p:cNvSpPr/>
          <p:nvPr/>
        </p:nvSpPr>
        <p:spPr>
          <a:xfrm>
            <a:off x="6755294" y="5760487"/>
            <a:ext cx="49104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경영의 중요성이 커지며 지속 가능한 거래 상대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확보의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 증대</a:t>
            </a:r>
            <a:endParaRPr lang="en-US" sz="1200" dirty="0"/>
          </a:p>
        </p:txBody>
      </p:sp>
      <p:pic>
        <p:nvPicPr>
          <p:cNvPr id="81" name="Image 6" descr="preencoded.png">
            <a:extLst>
              <a:ext uri="{FF2B5EF4-FFF2-40B4-BE49-F238E27FC236}">
                <a16:creationId xmlns:a16="http://schemas.microsoft.com/office/drawing/2014/main" id="{930DB4E2-6CC7-06C6-0FCE-8F5DFDD3E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550" y="4318712"/>
            <a:ext cx="209550" cy="186267"/>
          </a:xfrm>
          <a:prstGeom prst="rect">
            <a:avLst/>
          </a:prstGeom>
        </p:spPr>
      </p:pic>
      <p:sp>
        <p:nvSpPr>
          <p:cNvPr id="83" name="Text 13">
            <a:extLst>
              <a:ext uri="{FF2B5EF4-FFF2-40B4-BE49-F238E27FC236}">
                <a16:creationId xmlns:a16="http://schemas.microsoft.com/office/drawing/2014/main" id="{D657F19D-D98F-EC3F-2818-01F8E1AB80F3}"/>
              </a:ext>
            </a:extLst>
          </p:cNvPr>
          <p:cNvSpPr/>
          <p:nvPr/>
        </p:nvSpPr>
        <p:spPr>
          <a:xfrm>
            <a:off x="919788" y="4295773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</a:rPr>
              <a:t>대시보드</a:t>
            </a:r>
            <a:endParaRPr lang="en-US" sz="1200" dirty="0"/>
          </a:p>
        </p:txBody>
      </p:sp>
      <p:sp>
        <p:nvSpPr>
          <p:cNvPr id="84" name="Text 14">
            <a:extLst>
              <a:ext uri="{FF2B5EF4-FFF2-40B4-BE49-F238E27FC236}">
                <a16:creationId xmlns:a16="http://schemas.microsoft.com/office/drawing/2014/main" id="{45681274-C00B-4478-E174-C78C538D2200}"/>
              </a:ext>
            </a:extLst>
          </p:cNvPr>
          <p:cNvSpPr/>
          <p:nvPr/>
        </p:nvSpPr>
        <p:spPr>
          <a:xfrm>
            <a:off x="919788" y="4562473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대시보드를 이용해 한눈에 배출량 조회</a:t>
            </a:r>
            <a:endParaRPr lang="en-US" sz="1050" dirty="0"/>
          </a:p>
        </p:txBody>
      </p:sp>
      <p:sp>
        <p:nvSpPr>
          <p:cNvPr id="6" name="Text 15">
            <a:extLst>
              <a:ext uri="{FF2B5EF4-FFF2-40B4-BE49-F238E27FC236}">
                <a16:creationId xmlns:a16="http://schemas.microsoft.com/office/drawing/2014/main" id="{1F351894-D497-1D8D-C112-C3148508355B}"/>
              </a:ext>
            </a:extLst>
          </p:cNvPr>
          <p:cNvSpPr/>
          <p:nvPr/>
        </p:nvSpPr>
        <p:spPr>
          <a:xfrm>
            <a:off x="6390011" y="4429123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</a:t>
            </a:r>
            <a:endParaRPr lang="en-US" sz="14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9BBDDFB-AAD6-4AEB-DEE4-B633ADDB28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294" y="758110"/>
            <a:ext cx="11582400" cy="95250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142D5BB-2D93-DFAB-9AEB-4954D2442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794" y="94861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463" y="1075308"/>
            <a:ext cx="323850" cy="3429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1153345" y="94861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경쟁력 확보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153344" y="1253410"/>
            <a:ext cx="10912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b="1" dirty="0">
                <a:solidFill>
                  <a:srgbClr val="374151"/>
                </a:solidFill>
                <a:latin typeface="ui-sans-serif" pitchFamily="34" charset="0"/>
              </a:rPr>
              <a:t>현대정밀은 </a:t>
            </a: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Scope1,3</a:t>
            </a:r>
            <a:r>
              <a:rPr lang="ko-KR" altLang="en-US" sz="1350" b="1" dirty="0">
                <a:solidFill>
                  <a:srgbClr val="374151"/>
                </a:solidFill>
                <a:latin typeface="ui-sans-serif" pitchFamily="34" charset="0"/>
              </a:rPr>
              <a:t>에서 직접배출 및 공급망 차량 그리고 직원들의 출퇴근 차량 입출정보를 가지고 분석할 수 있는 기반을 만들고자 한다</a:t>
            </a: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.</a:t>
            </a:r>
            <a:endParaRPr lang="en-US" sz="135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DA12-1FC0-32AA-191D-0B3D499A2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5CEC21-22AE-98EB-3BF8-C4FA1ADF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4400350-B6E6-DA2D-EAE0-FDF75120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1" name="Image 29" descr="preencoded.png">
            <a:extLst>
              <a:ext uri="{FF2B5EF4-FFF2-40B4-BE49-F238E27FC236}">
                <a16:creationId xmlns:a16="http://schemas.microsoft.com/office/drawing/2014/main" id="{D340F637-1714-665B-631A-38AA00F8E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23EF92E8-8772-6E12-BC3A-BBDCB418E29F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흐름도</a:t>
            </a:r>
            <a:endParaRPr lang="en-US" sz="2250" dirty="0"/>
          </a:p>
        </p:txBody>
      </p:sp>
      <p:pic>
        <p:nvPicPr>
          <p:cNvPr id="14" name="그림 13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BEBB55-9409-F27B-948D-BB47CF170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72315"/>
            <a:ext cx="12192000" cy="625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9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40" y="876300"/>
            <a:ext cx="5638800" cy="2838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40" y="10668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78" y="12001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18288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2764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743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33147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</a:t>
            </a:r>
            <a:endParaRPr lang="en-US" sz="2250" dirty="0"/>
          </a:p>
        </p:txBody>
      </p:sp>
      <p:sp>
        <p:nvSpPr>
          <p:cNvPr id="35" name="Text 3"/>
          <p:cNvSpPr/>
          <p:nvPr/>
        </p:nvSpPr>
        <p:spPr>
          <a:xfrm>
            <a:off x="1541740" y="1219200"/>
            <a:ext cx="1908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1084540" y="17907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운행 목적 등을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1084540" y="2238375"/>
            <a:ext cx="43780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1084540" y="27051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5DFD7618-732C-C203-BC66-E1DC7429C0C2}"/>
              </a:ext>
            </a:extLst>
          </p:cNvPr>
          <p:cNvSpPr/>
          <p:nvPr/>
        </p:nvSpPr>
        <p:spPr>
          <a:xfrm>
            <a:off x="1084540" y="32766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</a:t>
            </a:r>
            <a:r>
              <a:rPr lang="en-US" altLang="ko-KR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· </a:t>
            </a: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다운로드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한번에 기준정보를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가능하도록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설계하여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편리성 증대</a:t>
            </a:r>
            <a:endParaRPr lang="en-US" sz="1200" dirty="0"/>
          </a:p>
        </p:txBody>
      </p:sp>
      <p:pic>
        <p:nvPicPr>
          <p:cNvPr id="56" name="그림 5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58B0B2-3D6D-0475-5991-A0FEE2CBFF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040" y="750337"/>
            <a:ext cx="10897997" cy="5890148"/>
          </a:xfrm>
          <a:prstGeom prst="rect">
            <a:avLst/>
          </a:prstGeom>
        </p:spPr>
      </p:pic>
      <p:pic>
        <p:nvPicPr>
          <p:cNvPr id="52" name="그림 5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415CED-B302-49A4-F397-E91FCE3E2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216" y="685800"/>
            <a:ext cx="10959821" cy="5978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A25E-772E-0EEE-4ABF-BF30693E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94E13DF-F005-26FD-E615-DEE44EF9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E451798-31B0-5F45-944C-554378F3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34FC998A-DEC9-50D4-45A4-0FA0921EB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58514D8E-4AC8-52F2-598B-3C202B465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A2299D-8250-CD80-9FD5-4D3A94985F1A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6600" dirty="0"/>
          </a:p>
        </p:txBody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4DEC3873-6B97-DDCC-5ED9-3853EF94FD74}"/>
              </a:ext>
            </a:extLst>
          </p:cNvPr>
          <p:cNvSpPr/>
          <p:nvPr/>
        </p:nvSpPr>
        <p:spPr>
          <a:xfrm>
            <a:off x="4160606" y="3994038"/>
            <a:ext cx="323600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대시보드 UI와 주요 기능을 시연합니다.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160984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5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endParaRPr lang="en-US" sz="2250" dirty="0"/>
          </a:p>
        </p:txBody>
      </p:sp>
      <p:pic>
        <p:nvPicPr>
          <p:cNvPr id="7" name="그림 6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29ECDE-7F60-F593-9EE3-7E6468A6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9511"/>
            <a:ext cx="12192000" cy="57704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838200"/>
            <a:ext cx="6766471" cy="569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111" y="3057525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1285875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820" y="1438275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9120" y="1552575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2200275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20" y="2352675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9120" y="2466975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3114675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820" y="3267075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9120" y="3381375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1294061" y="3781425"/>
            <a:ext cx="47116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22900" y="4124325"/>
            <a:ext cx="56539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  <p:sp>
        <p:nvSpPr>
          <p:cNvPr id="22" name="Text 3"/>
          <p:cNvSpPr/>
          <p:nvPr/>
        </p:nvSpPr>
        <p:spPr>
          <a:xfrm>
            <a:off x="7490371" y="838200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5" name="Text 6"/>
          <p:cNvSpPr/>
          <p:nvPr/>
        </p:nvSpPr>
        <p:spPr>
          <a:xfrm>
            <a:off x="8138220" y="1438275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38220" y="1704975"/>
            <a:ext cx="35333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166795" y="2352675"/>
            <a:ext cx="3272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166795" y="2619375"/>
            <a:ext cx="39274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38220" y="3267075"/>
            <a:ext cx="32243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38220" y="3533775"/>
            <a:ext cx="38692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BDF2-D50D-6126-CEF0-15AE4A4A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BF5984-5482-8E3D-6A48-FDB4A7EC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DF5C56A-7807-510F-8B7E-BD8E502A1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1EE0EC73-1628-06D8-E982-4C7B7A70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9A06A4F5-E0C0-23D3-D647-4E6CA5CE0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887B3BC4-FABE-2E01-DAF7-AD635C5FFAA6}"/>
              </a:ext>
            </a:extLst>
          </p:cNvPr>
          <p:cNvSpPr/>
          <p:nvPr/>
        </p:nvSpPr>
        <p:spPr>
          <a:xfrm>
            <a:off x="964401" y="2672054"/>
            <a:ext cx="962841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67379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769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638300"/>
            <a:ext cx="5619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7907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675" y="2590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47800"/>
            <a:ext cx="56769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383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790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25908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200400"/>
            <a:ext cx="5676900" cy="1524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390900"/>
            <a:ext cx="5334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543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200400"/>
            <a:ext cx="5676900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390900"/>
            <a:ext cx="5334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효과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시스템을 통해 기대할 수 있는 네 가지 핵심 효과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209675" y="1638300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시각화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209675" y="19812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출입 데이터를 기반으로 한 탄소 배출량의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시각화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통해 기업 차원의 명확한 감축 목표 설정이 가능해집니다.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419225" y="2552700"/>
            <a:ext cx="38235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실적 비교와 추세 분석이 용이합니다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7143750" y="16383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대응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7143750" y="198120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 및 해외 거래처의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요구에 선제적으로 대응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기반을 마련할 수 있습니다.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7353300" y="2552700"/>
            <a:ext cx="36406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지속 가능한 비즈니스 협력을 위한 신뢰 구축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811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준비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11811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강화될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규제 및 탄소세 제도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대해 사전 대응이 가능한 관리 체계를 구축할 수 있습니다.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1390650" y="4305300"/>
            <a:ext cx="32748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 변화에 빠르게 적응할 수 있는 구조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70866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인증 지원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0866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 14064, CDP 등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위한 신뢰able한 데이터 확보가 가능합니다.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7296150" y="4305300"/>
            <a:ext cx="3216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기준에 부합하는 환경 관리 체계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-853440" y="4953000"/>
            <a:ext cx="138988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Monitor는 단순한 모니터링을 넘어 기업의 탄소중립 전략을 지원하는 의사결정 도구로 발전합니다</a:t>
            </a:r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발전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방향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향후 개선 및 </a:t>
            </a:r>
            <a:r>
              <a:rPr lang="ko-KR" alt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발전 방향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배출 데이터를 분석하여 향후 추세를 예측할 수 있는 AI 모델 도입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304800" y="6019800"/>
            <a:ext cx="11582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시스템의 지속적인 발전을 위해 지속적으로 개선 방향을 확대하고 있습니다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목차</a:t>
            </a:r>
            <a:endParaRPr lang="en-US" sz="2250" dirty="0"/>
          </a:p>
        </p:txBody>
      </p:sp>
      <p:pic>
        <p:nvPicPr>
          <p:cNvPr id="60" name="Image 2" descr="preencoded.png">
            <a:extLst>
              <a:ext uri="{FF2B5EF4-FFF2-40B4-BE49-F238E27FC236}">
                <a16:creationId xmlns:a16="http://schemas.microsoft.com/office/drawing/2014/main" id="{794F219F-F4C2-DEF2-7E11-40DDBFDDA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1028700"/>
            <a:ext cx="5676900" cy="1676400"/>
          </a:xfrm>
          <a:prstGeom prst="rect">
            <a:avLst/>
          </a:prstGeom>
        </p:spPr>
      </p:pic>
      <p:pic>
        <p:nvPicPr>
          <p:cNvPr id="59" name="Image 3" descr="preencoded.png">
            <a:extLst>
              <a:ext uri="{FF2B5EF4-FFF2-40B4-BE49-F238E27FC236}">
                <a16:creationId xmlns:a16="http://schemas.microsoft.com/office/drawing/2014/main" id="{46231158-3DF1-D5B5-67B2-17147309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1190625"/>
            <a:ext cx="476250" cy="476250"/>
          </a:xfrm>
          <a:prstGeom prst="rect">
            <a:avLst/>
          </a:prstGeom>
        </p:spPr>
      </p:pic>
      <p:pic>
        <p:nvPicPr>
          <p:cNvPr id="58" name="Image 6" descr="preencoded.png">
            <a:extLst>
              <a:ext uri="{FF2B5EF4-FFF2-40B4-BE49-F238E27FC236}">
                <a16:creationId xmlns:a16="http://schemas.microsoft.com/office/drawing/2014/main" id="{303D464F-C826-63BE-4C9F-14475724E2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881" y="1412906"/>
            <a:ext cx="175022" cy="200025"/>
          </a:xfrm>
          <a:prstGeom prst="rect">
            <a:avLst/>
          </a:prstGeom>
        </p:spPr>
      </p:pic>
      <p:sp>
        <p:nvSpPr>
          <p:cNvPr id="61" name="Text 2">
            <a:extLst>
              <a:ext uri="{FF2B5EF4-FFF2-40B4-BE49-F238E27FC236}">
                <a16:creationId xmlns:a16="http://schemas.microsoft.com/office/drawing/2014/main" id="{DE52E065-53D7-130D-B9F3-EDAD21124C52}"/>
              </a:ext>
            </a:extLst>
          </p:cNvPr>
          <p:cNvSpPr/>
          <p:nvPr/>
        </p:nvSpPr>
        <p:spPr>
          <a:xfrm>
            <a:off x="955192" y="1379569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CF9D35-4644-51A6-5CBE-CF0C0579412C}"/>
              </a:ext>
            </a:extLst>
          </p:cNvPr>
          <p:cNvSpPr txBox="1"/>
          <p:nvPr/>
        </p:nvSpPr>
        <p:spPr>
          <a:xfrm>
            <a:off x="512169" y="115129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1.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3" name="Image 2" descr="preencoded.png">
            <a:extLst>
              <a:ext uri="{FF2B5EF4-FFF2-40B4-BE49-F238E27FC236}">
                <a16:creationId xmlns:a16="http://schemas.microsoft.com/office/drawing/2014/main" id="{797EE2D8-748F-156A-BE2A-0C92A1536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2867025"/>
            <a:ext cx="5676900" cy="1676400"/>
          </a:xfrm>
          <a:prstGeom prst="rect">
            <a:avLst/>
          </a:prstGeom>
        </p:spPr>
      </p:pic>
      <p:pic>
        <p:nvPicPr>
          <p:cNvPr id="64" name="Image 3" descr="preencoded.png">
            <a:extLst>
              <a:ext uri="{FF2B5EF4-FFF2-40B4-BE49-F238E27FC236}">
                <a16:creationId xmlns:a16="http://schemas.microsoft.com/office/drawing/2014/main" id="{E839147F-E9CA-3C22-33D7-A87805F0F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3028950"/>
            <a:ext cx="476250" cy="476250"/>
          </a:xfrm>
          <a:prstGeom prst="rect">
            <a:avLst/>
          </a:prstGeom>
        </p:spPr>
      </p:pic>
      <p:pic>
        <p:nvPicPr>
          <p:cNvPr id="65" name="Image 6" descr="preencoded.png">
            <a:extLst>
              <a:ext uri="{FF2B5EF4-FFF2-40B4-BE49-F238E27FC236}">
                <a16:creationId xmlns:a16="http://schemas.microsoft.com/office/drawing/2014/main" id="{8D51DD30-9199-AF33-37C3-29B804321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881" y="3251231"/>
            <a:ext cx="175022" cy="200025"/>
          </a:xfrm>
          <a:prstGeom prst="rect">
            <a:avLst/>
          </a:prstGeom>
        </p:spPr>
      </p:pic>
      <p:sp>
        <p:nvSpPr>
          <p:cNvPr id="66" name="Text 2">
            <a:extLst>
              <a:ext uri="{FF2B5EF4-FFF2-40B4-BE49-F238E27FC236}">
                <a16:creationId xmlns:a16="http://schemas.microsoft.com/office/drawing/2014/main" id="{175EA289-6DEC-51DB-3AD7-76C4276112D9}"/>
              </a:ext>
            </a:extLst>
          </p:cNvPr>
          <p:cNvSpPr/>
          <p:nvPr/>
        </p:nvSpPr>
        <p:spPr>
          <a:xfrm>
            <a:off x="955192" y="3217894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E08B68-5C3D-000A-12F7-E26B1A9650CB}"/>
              </a:ext>
            </a:extLst>
          </p:cNvPr>
          <p:cNvSpPr txBox="1"/>
          <p:nvPr/>
        </p:nvSpPr>
        <p:spPr>
          <a:xfrm>
            <a:off x="512169" y="2989621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2.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8" name="Image 2" descr="preencoded.png">
            <a:extLst>
              <a:ext uri="{FF2B5EF4-FFF2-40B4-BE49-F238E27FC236}">
                <a16:creationId xmlns:a16="http://schemas.microsoft.com/office/drawing/2014/main" id="{4D64DE85-805B-6C9B-7B22-8ADA526A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4705350"/>
            <a:ext cx="5676900" cy="1676400"/>
          </a:xfrm>
          <a:prstGeom prst="rect">
            <a:avLst/>
          </a:prstGeom>
        </p:spPr>
      </p:pic>
      <p:pic>
        <p:nvPicPr>
          <p:cNvPr id="69" name="Image 3" descr="preencoded.png">
            <a:extLst>
              <a:ext uri="{FF2B5EF4-FFF2-40B4-BE49-F238E27FC236}">
                <a16:creationId xmlns:a16="http://schemas.microsoft.com/office/drawing/2014/main" id="{E3B1AA71-EB4C-626C-06D9-B0132D028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4867275"/>
            <a:ext cx="476250" cy="476250"/>
          </a:xfrm>
          <a:prstGeom prst="rect">
            <a:avLst/>
          </a:prstGeom>
        </p:spPr>
      </p:pic>
      <p:pic>
        <p:nvPicPr>
          <p:cNvPr id="70" name="Image 6" descr="preencoded.png">
            <a:extLst>
              <a:ext uri="{FF2B5EF4-FFF2-40B4-BE49-F238E27FC236}">
                <a16:creationId xmlns:a16="http://schemas.microsoft.com/office/drawing/2014/main" id="{E1745CA0-0173-2DDF-38F6-11BFA41496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881" y="5089556"/>
            <a:ext cx="175022" cy="200025"/>
          </a:xfrm>
          <a:prstGeom prst="rect">
            <a:avLst/>
          </a:prstGeom>
        </p:spPr>
      </p:pic>
      <p:sp>
        <p:nvSpPr>
          <p:cNvPr id="71" name="Text 2">
            <a:extLst>
              <a:ext uri="{FF2B5EF4-FFF2-40B4-BE49-F238E27FC236}">
                <a16:creationId xmlns:a16="http://schemas.microsoft.com/office/drawing/2014/main" id="{E55AF924-8484-475C-059A-362CD8873E7D}"/>
              </a:ext>
            </a:extLst>
          </p:cNvPr>
          <p:cNvSpPr/>
          <p:nvPr/>
        </p:nvSpPr>
        <p:spPr>
          <a:xfrm>
            <a:off x="955192" y="5056219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9C5FD9-AA53-D4CC-B754-17A359F27A72}"/>
              </a:ext>
            </a:extLst>
          </p:cNvPr>
          <p:cNvSpPr txBox="1"/>
          <p:nvPr/>
        </p:nvSpPr>
        <p:spPr>
          <a:xfrm>
            <a:off x="512169" y="482794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3.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3" name="Image 2" descr="preencoded.png">
            <a:extLst>
              <a:ext uri="{FF2B5EF4-FFF2-40B4-BE49-F238E27FC236}">
                <a16:creationId xmlns:a16="http://schemas.microsoft.com/office/drawing/2014/main" id="{93AF9464-B9D2-8DC4-998B-5031B13F1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1018104"/>
            <a:ext cx="5676900" cy="1676400"/>
          </a:xfrm>
          <a:prstGeom prst="rect">
            <a:avLst/>
          </a:prstGeom>
        </p:spPr>
      </p:pic>
      <p:pic>
        <p:nvPicPr>
          <p:cNvPr id="74" name="Image 3" descr="preencoded.png">
            <a:extLst>
              <a:ext uri="{FF2B5EF4-FFF2-40B4-BE49-F238E27FC236}">
                <a16:creationId xmlns:a16="http://schemas.microsoft.com/office/drawing/2014/main" id="{022ED5B0-EC69-9386-1237-1D7D3581E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1180029"/>
            <a:ext cx="476250" cy="476250"/>
          </a:xfrm>
          <a:prstGeom prst="rect">
            <a:avLst/>
          </a:prstGeom>
        </p:spPr>
      </p:pic>
      <p:pic>
        <p:nvPicPr>
          <p:cNvPr id="75" name="Image 6" descr="preencoded.png">
            <a:extLst>
              <a:ext uri="{FF2B5EF4-FFF2-40B4-BE49-F238E27FC236}">
                <a16:creationId xmlns:a16="http://schemas.microsoft.com/office/drawing/2014/main" id="{7285FCDF-C34C-45B5-25C0-F048CBC1B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354" y="1402310"/>
            <a:ext cx="175022" cy="200025"/>
          </a:xfrm>
          <a:prstGeom prst="rect">
            <a:avLst/>
          </a:prstGeom>
        </p:spPr>
      </p:pic>
      <p:sp>
        <p:nvSpPr>
          <p:cNvPr id="76" name="Text 2">
            <a:extLst>
              <a:ext uri="{FF2B5EF4-FFF2-40B4-BE49-F238E27FC236}">
                <a16:creationId xmlns:a16="http://schemas.microsoft.com/office/drawing/2014/main" id="{F414E5F6-6CFD-DEDD-8B5C-58F6A3112ACB}"/>
              </a:ext>
            </a:extLst>
          </p:cNvPr>
          <p:cNvSpPr/>
          <p:nvPr/>
        </p:nvSpPr>
        <p:spPr>
          <a:xfrm>
            <a:off x="6820665" y="136897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E9885C-5A75-8A64-CB6F-8BE7DCDD98B8}"/>
              </a:ext>
            </a:extLst>
          </p:cNvPr>
          <p:cNvSpPr txBox="1"/>
          <p:nvPr/>
        </p:nvSpPr>
        <p:spPr>
          <a:xfrm>
            <a:off x="6377642" y="1140700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4.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8" name="Image 2" descr="preencoded.png">
            <a:extLst>
              <a:ext uri="{FF2B5EF4-FFF2-40B4-BE49-F238E27FC236}">
                <a16:creationId xmlns:a16="http://schemas.microsoft.com/office/drawing/2014/main" id="{51F236E8-EF4C-FC08-0D1F-B4403511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2857500"/>
            <a:ext cx="5676900" cy="1676400"/>
          </a:xfrm>
          <a:prstGeom prst="rect">
            <a:avLst/>
          </a:prstGeom>
        </p:spPr>
      </p:pic>
      <p:pic>
        <p:nvPicPr>
          <p:cNvPr id="79" name="Image 3" descr="preencoded.png">
            <a:extLst>
              <a:ext uri="{FF2B5EF4-FFF2-40B4-BE49-F238E27FC236}">
                <a16:creationId xmlns:a16="http://schemas.microsoft.com/office/drawing/2014/main" id="{2C444F17-8594-0264-7652-0E7D5FE24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3019425"/>
            <a:ext cx="476250" cy="476250"/>
          </a:xfrm>
          <a:prstGeom prst="rect">
            <a:avLst/>
          </a:prstGeom>
        </p:spPr>
      </p:pic>
      <p:pic>
        <p:nvPicPr>
          <p:cNvPr id="80" name="Image 6" descr="preencoded.png">
            <a:extLst>
              <a:ext uri="{FF2B5EF4-FFF2-40B4-BE49-F238E27FC236}">
                <a16:creationId xmlns:a16="http://schemas.microsoft.com/office/drawing/2014/main" id="{51D3250E-1AA9-1AE4-D37D-19510435C8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354" y="3241706"/>
            <a:ext cx="175022" cy="200025"/>
          </a:xfrm>
          <a:prstGeom prst="rect">
            <a:avLst/>
          </a:prstGeom>
        </p:spPr>
      </p:pic>
      <p:sp>
        <p:nvSpPr>
          <p:cNvPr id="81" name="Text 2">
            <a:extLst>
              <a:ext uri="{FF2B5EF4-FFF2-40B4-BE49-F238E27FC236}">
                <a16:creationId xmlns:a16="http://schemas.microsoft.com/office/drawing/2014/main" id="{FAA63122-3B00-CD95-951E-C5D5089DD878}"/>
              </a:ext>
            </a:extLst>
          </p:cNvPr>
          <p:cNvSpPr/>
          <p:nvPr/>
        </p:nvSpPr>
        <p:spPr>
          <a:xfrm>
            <a:off x="6820665" y="3208369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089320-88DE-D754-6A8E-96EB368C6825}"/>
              </a:ext>
            </a:extLst>
          </p:cNvPr>
          <p:cNvSpPr txBox="1"/>
          <p:nvPr/>
        </p:nvSpPr>
        <p:spPr>
          <a:xfrm>
            <a:off x="6377642" y="298009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5.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83" name="Image 2" descr="preencoded.png">
            <a:extLst>
              <a:ext uri="{FF2B5EF4-FFF2-40B4-BE49-F238E27FC236}">
                <a16:creationId xmlns:a16="http://schemas.microsoft.com/office/drawing/2014/main" id="{6038D77C-FB80-1656-C38D-3968D765A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4705350"/>
            <a:ext cx="5676900" cy="1676400"/>
          </a:xfrm>
          <a:prstGeom prst="rect">
            <a:avLst/>
          </a:prstGeom>
        </p:spPr>
      </p:pic>
      <p:pic>
        <p:nvPicPr>
          <p:cNvPr id="84" name="Image 3" descr="preencoded.png">
            <a:extLst>
              <a:ext uri="{FF2B5EF4-FFF2-40B4-BE49-F238E27FC236}">
                <a16:creationId xmlns:a16="http://schemas.microsoft.com/office/drawing/2014/main" id="{97FD807C-6945-B483-F88B-DBCA4CC22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4867275"/>
            <a:ext cx="476250" cy="476250"/>
          </a:xfrm>
          <a:prstGeom prst="rect">
            <a:avLst/>
          </a:prstGeom>
        </p:spPr>
      </p:pic>
      <p:pic>
        <p:nvPicPr>
          <p:cNvPr id="85" name="Image 6" descr="preencoded.png">
            <a:extLst>
              <a:ext uri="{FF2B5EF4-FFF2-40B4-BE49-F238E27FC236}">
                <a16:creationId xmlns:a16="http://schemas.microsoft.com/office/drawing/2014/main" id="{81DD5457-789E-B551-FE92-651CBDCC72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62354" y="5089556"/>
            <a:ext cx="175022" cy="200025"/>
          </a:xfrm>
          <a:prstGeom prst="rect">
            <a:avLst/>
          </a:prstGeom>
        </p:spPr>
      </p:pic>
      <p:sp>
        <p:nvSpPr>
          <p:cNvPr id="86" name="Text 2">
            <a:extLst>
              <a:ext uri="{FF2B5EF4-FFF2-40B4-BE49-F238E27FC236}">
                <a16:creationId xmlns:a16="http://schemas.microsoft.com/office/drawing/2014/main" id="{D7EDDA07-E4F6-7E10-F56E-2575C6CB050A}"/>
              </a:ext>
            </a:extLst>
          </p:cNvPr>
          <p:cNvSpPr/>
          <p:nvPr/>
        </p:nvSpPr>
        <p:spPr>
          <a:xfrm>
            <a:off x="6820665" y="5056219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365FB5-0F45-DB46-9E62-588637B4FEEF}"/>
              </a:ext>
            </a:extLst>
          </p:cNvPr>
          <p:cNvSpPr txBox="1"/>
          <p:nvPr/>
        </p:nvSpPr>
        <p:spPr>
          <a:xfrm>
            <a:off x="6377642" y="482794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6.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sp>
        <p:nvSpPr>
          <p:cNvPr id="88" name="Text 3">
            <a:extLst>
              <a:ext uri="{FF2B5EF4-FFF2-40B4-BE49-F238E27FC236}">
                <a16:creationId xmlns:a16="http://schemas.microsoft.com/office/drawing/2014/main" id="{7830A201-D37E-9013-9B67-238BB7DC2F4F}"/>
              </a:ext>
            </a:extLst>
          </p:cNvPr>
          <p:cNvSpPr/>
          <p:nvPr/>
        </p:nvSpPr>
        <p:spPr>
          <a:xfrm>
            <a:off x="699947" y="1713845"/>
            <a:ext cx="3661259" cy="27956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200" dirty="0"/>
          </a:p>
        </p:txBody>
      </p:sp>
      <p:sp>
        <p:nvSpPr>
          <p:cNvPr id="90" name="Text 3">
            <a:extLst>
              <a:ext uri="{FF2B5EF4-FFF2-40B4-BE49-F238E27FC236}">
                <a16:creationId xmlns:a16="http://schemas.microsoft.com/office/drawing/2014/main" id="{8C15F226-E045-04FB-84E5-9647D37FADCB}"/>
              </a:ext>
            </a:extLst>
          </p:cNvPr>
          <p:cNvSpPr/>
          <p:nvPr/>
        </p:nvSpPr>
        <p:spPr>
          <a:xfrm>
            <a:off x="699947" y="3525061"/>
            <a:ext cx="1824255" cy="15635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글로벌 탄소 정책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탄소 배출 개념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현대정밀의 요구사항</a:t>
            </a:r>
            <a:endParaRPr lang="en-US" altLang="ko-KR" sz="1200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1" name="Text 3">
            <a:extLst>
              <a:ext uri="{FF2B5EF4-FFF2-40B4-BE49-F238E27FC236}">
                <a16:creationId xmlns:a16="http://schemas.microsoft.com/office/drawing/2014/main" id="{AE6EAE00-1AC7-83BD-D1E2-E3338F8A7E83}"/>
              </a:ext>
            </a:extLst>
          </p:cNvPr>
          <p:cNvSpPr/>
          <p:nvPr/>
        </p:nvSpPr>
        <p:spPr>
          <a:xfrm>
            <a:off x="512169" y="3828868"/>
            <a:ext cx="1597393" cy="2888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2" name="Text 3">
            <a:extLst>
              <a:ext uri="{FF2B5EF4-FFF2-40B4-BE49-F238E27FC236}">
                <a16:creationId xmlns:a16="http://schemas.microsoft.com/office/drawing/2014/main" id="{3865B1F5-6DEC-E8A9-41C5-EB6848C8D181}"/>
              </a:ext>
            </a:extLst>
          </p:cNvPr>
          <p:cNvSpPr/>
          <p:nvPr/>
        </p:nvSpPr>
        <p:spPr>
          <a:xfrm>
            <a:off x="671926" y="4145640"/>
            <a:ext cx="1708801" cy="2795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6" name="Text 3">
            <a:extLst>
              <a:ext uri="{FF2B5EF4-FFF2-40B4-BE49-F238E27FC236}">
                <a16:creationId xmlns:a16="http://schemas.microsoft.com/office/drawing/2014/main" id="{BAF01332-50F8-F27F-307D-DAABF451CAB8}"/>
              </a:ext>
            </a:extLst>
          </p:cNvPr>
          <p:cNvSpPr/>
          <p:nvPr/>
        </p:nvSpPr>
        <p:spPr>
          <a:xfrm>
            <a:off x="699946" y="5351833"/>
            <a:ext cx="1824255" cy="15635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요구사항분석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시스템 설계도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데이터베이스 설계</a:t>
            </a:r>
            <a:endParaRPr lang="en-US" altLang="ko-KR" sz="1200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sz="1200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7" name="Text 3">
            <a:extLst>
              <a:ext uri="{FF2B5EF4-FFF2-40B4-BE49-F238E27FC236}">
                <a16:creationId xmlns:a16="http://schemas.microsoft.com/office/drawing/2014/main" id="{DBFD0D4D-06D1-568A-B10D-8EE6FEE20220}"/>
              </a:ext>
            </a:extLst>
          </p:cNvPr>
          <p:cNvSpPr/>
          <p:nvPr/>
        </p:nvSpPr>
        <p:spPr>
          <a:xfrm>
            <a:off x="6560895" y="1675183"/>
            <a:ext cx="1824255" cy="124290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55555"/>
                </a:solidFill>
              </a:rPr>
              <a:t>대시보드</a:t>
            </a:r>
            <a:endParaRPr lang="en-US" altLang="ko-KR" sz="120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>
                <a:solidFill>
                  <a:srgbClr val="555555"/>
                </a:solidFill>
              </a:rPr>
              <a:t>시연</a:t>
            </a:r>
            <a:endParaRPr lang="en-US" altLang="ko-KR" sz="120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altLang="ko-KR" sz="120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8" name="Text 3">
            <a:extLst>
              <a:ext uri="{FF2B5EF4-FFF2-40B4-BE49-F238E27FC236}">
                <a16:creationId xmlns:a16="http://schemas.microsoft.com/office/drawing/2014/main" id="{4DCA9BB7-F7C7-BF6B-78EA-3B2DF904310B}"/>
              </a:ext>
            </a:extLst>
          </p:cNvPr>
          <p:cNvSpPr/>
          <p:nvPr/>
        </p:nvSpPr>
        <p:spPr>
          <a:xfrm>
            <a:off x="6560894" y="3565378"/>
            <a:ext cx="1824255" cy="92230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기대효과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발전 방향</a:t>
            </a:r>
            <a:endParaRPr lang="en-US" altLang="ko-KR" sz="1200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9" name="Text 3">
            <a:extLst>
              <a:ext uri="{FF2B5EF4-FFF2-40B4-BE49-F238E27FC236}">
                <a16:creationId xmlns:a16="http://schemas.microsoft.com/office/drawing/2014/main" id="{3F07A4CD-A9CC-5105-0CF8-E8CD3F60FE2D}"/>
              </a:ext>
            </a:extLst>
          </p:cNvPr>
          <p:cNvSpPr/>
          <p:nvPr/>
        </p:nvSpPr>
        <p:spPr>
          <a:xfrm>
            <a:off x="6560893" y="5419429"/>
            <a:ext cx="1824255" cy="92230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회고</a:t>
            </a:r>
            <a:endParaRPr lang="en-US" altLang="ko-KR" sz="12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rgbClr val="555555"/>
                </a:solidFill>
              </a:rPr>
              <a:t>마무리</a:t>
            </a:r>
            <a:endParaRPr lang="en-US" altLang="ko-KR" sz="1200" dirty="0"/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18CE-804F-45E5-9239-33E0C841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7D98458-79DD-D3E1-C2DB-76868EC8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CF97E88-0A5F-58A2-E71F-31836AD2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C882F01-6B53-CDE1-5ACA-4B38B249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21642E6A-3BB8-1E22-B930-C86517B3B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A9817282-BD1E-F74D-8406-0B7178598F26}"/>
              </a:ext>
            </a:extLst>
          </p:cNvPr>
          <p:cNvSpPr/>
          <p:nvPr/>
        </p:nvSpPr>
        <p:spPr>
          <a:xfrm>
            <a:off x="1742659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F93AEF3-20DA-CF42-DA9D-641F6096A6DA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189799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586C-9C49-4306-D022-229124FC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49A69C9-679F-F49F-DEA3-CFE67D66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" y="28575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5DB7EEC-3A0F-AFE0-752A-0103609D6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3" name="Image 31" descr="preencoded.png">
            <a:extLst>
              <a:ext uri="{FF2B5EF4-FFF2-40B4-BE49-F238E27FC236}">
                <a16:creationId xmlns:a16="http://schemas.microsoft.com/office/drawing/2014/main" id="{BBE14AB2-31B6-04CF-E352-C48EB9184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17C2A4AE-E434-4BBE-9D47-BA5B16C01ACC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회고</a:t>
            </a:r>
            <a:endParaRPr lang="en-US" sz="225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8AAA0254-E996-2B67-5C60-2ECF2A1BF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752600"/>
            <a:ext cx="3708350" cy="1295400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05DE9E41-C754-5F81-AFDC-00FBDC322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06C0F25A-2431-3F64-86BD-3935CD583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25C4ECEC-0359-1DDE-0B05-16018ED92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752599"/>
            <a:ext cx="3708350" cy="2185657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E8C0B2F0-5A39-75FC-EAB7-A731FF5113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1C21937D-BFB6-1AE5-1BE8-EEBBCCF7B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5DB2C7B4-B2EB-A634-1B88-17DF823C5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1752600"/>
            <a:ext cx="3708499" cy="1868786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A2F565C6-F99E-F55F-F39D-EEDA8D6191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04729046-76BA-985E-05E8-F02EAFA5E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C4E1CCCD-72B4-0704-A089-3D0A93813DA7}"/>
              </a:ext>
            </a:extLst>
          </p:cNvPr>
          <p:cNvSpPr/>
          <p:nvPr/>
        </p:nvSpPr>
        <p:spPr>
          <a:xfrm>
            <a:off x="857250" y="196215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489799D5-942F-4B0A-0C24-23964EDFD2C2}"/>
              </a:ext>
            </a:extLst>
          </p:cNvPr>
          <p:cNvSpPr/>
          <p:nvPr/>
        </p:nvSpPr>
        <p:spPr>
          <a:xfrm>
            <a:off x="600075" y="2407939"/>
            <a:ext cx="3193327" cy="1638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E467A00E-805F-EF32-3824-049EE65B61C2}"/>
              </a:ext>
            </a:extLst>
          </p:cNvPr>
          <p:cNvSpPr/>
          <p:nvPr/>
        </p:nvSpPr>
        <p:spPr>
          <a:xfrm>
            <a:off x="4794200" y="1962150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0440B453-D675-4B35-6F37-CF7A23C78DBB}"/>
              </a:ext>
            </a:extLst>
          </p:cNvPr>
          <p:cNvSpPr/>
          <p:nvPr/>
        </p:nvSpPr>
        <p:spPr>
          <a:xfrm>
            <a:off x="4574656" y="2399074"/>
            <a:ext cx="3279417" cy="1333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초기에는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파일이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업로드된다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는 기능의 성공에만 만족했습니다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하지만 기능만 된다고 완성이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아니였습니다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이후 진행한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에서 시스템은 사용자의 모든 실수를 방어 해야 함을 깨닫고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수많은 예외 처리와 데이터 프리뷰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(Preview)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기능을 구현하며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작동하는 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넘어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신뢰할 수 있는 서비스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만드는 개발자로 성장했습니다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F0B7723C-39AA-0F82-8388-1DC70C693114}"/>
              </a:ext>
            </a:extLst>
          </p:cNvPr>
          <p:cNvSpPr/>
          <p:nvPr/>
        </p:nvSpPr>
        <p:spPr>
          <a:xfrm>
            <a:off x="8731150" y="1962150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C581E9B0-D9C3-03EB-AFF7-E30BBC3E9C2F}"/>
              </a:ext>
            </a:extLst>
          </p:cNvPr>
          <p:cNvSpPr/>
          <p:nvPr/>
        </p:nvSpPr>
        <p:spPr>
          <a:xfrm>
            <a:off x="8473976" y="2362200"/>
            <a:ext cx="326082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연계된 기업과의 지속적인 소통을 통해 실제 업무 관점의 피드백을 즉각적으로 받을 수 있었고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이를 개발에 빠르게 반영하며 프로젝트 완성도를 높일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적극적인 소통 과정에서 책임감을 느끼게 되었고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그만큼 더 몰입하여 프로젝트에 임할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altLang="ko-KR" sz="1050" dirty="0"/>
          </a:p>
        </p:txBody>
      </p:sp>
    </p:spTree>
    <p:extLst>
      <p:ext uri="{BB962C8B-B14F-4D97-AF65-F5344CB8AC3E}">
        <p14:creationId xmlns:p14="http://schemas.microsoft.com/office/powerpoint/2010/main" val="160336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286000"/>
            <a:ext cx="32766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286000"/>
            <a:ext cx="32766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2476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286000"/>
            <a:ext cx="32766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24765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42481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88" y="4438650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6.마무리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524000" y="11049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목표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524000" y="1524000"/>
            <a:ext cx="10134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시스템은 단순한 탄소 배출 모니터링을 넘어, </a:t>
            </a: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탄소중립 전략을 지원하는 의사결정 도구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905000" y="2438400"/>
            <a:ext cx="17621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기반 의사결정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676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정확한 탄소 배출 데이터를 기반으로 한 전략적 의사결정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5334000" y="2438400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지원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105400" y="27432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 및 지역별 탄소 규제에 적절히 대응</a:t>
            </a:r>
            <a:endParaRPr lang="en-US" sz="1050" dirty="0"/>
          </a:p>
        </p:txBody>
      </p:sp>
      <p:sp>
        <p:nvSpPr>
          <p:cNvPr id="24" name="Text 7"/>
          <p:cNvSpPr/>
          <p:nvPr/>
        </p:nvSpPr>
        <p:spPr>
          <a:xfrm>
            <a:off x="8801100" y="2438400"/>
            <a:ext cx="9801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신뢰성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534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보고를 위한 신뢰성 있는 데이터 확보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533400" y="41148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533400" y="4495800"/>
            <a:ext cx="12161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시스템이 기업의 탄소 중립 전략 수립과 실행에 긍정적인 역할을 하길 바랍니다.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533400" y="491490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E32AD-7775-D344-BFC9-7BB1E8A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1792FE-6F0E-B71E-7C2E-202E2CE9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13A6BF9-51A2-A25D-92E1-C16B227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0162DA9-738D-378B-D2B6-71358E81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30C95ADF-A434-7ADA-970A-53D4BD0F5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1ADBCD9C-600D-6494-BE6A-549B60FA523B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36409721-FA70-BAF4-06FE-AB41F7A4A0FC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</p:spTree>
    <p:extLst>
      <p:ext uri="{BB962C8B-B14F-4D97-AF65-F5344CB8AC3E}">
        <p14:creationId xmlns:p14="http://schemas.microsoft.com/office/powerpoint/2010/main" val="252329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905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61950" cy="3429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3886200"/>
            <a:ext cx="5791200" cy="22098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팀 소개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1123950" y="876300"/>
            <a:ext cx="289887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구성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123950" y="1181100"/>
            <a:ext cx="3478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3명의 개발자로 구성되어 있습니다</a:t>
            </a:r>
            <a:endParaRPr lang="en-US" sz="1350" dirty="0"/>
          </a:p>
        </p:txBody>
      </p:sp>
      <p:sp>
        <p:nvSpPr>
          <p:cNvPr id="46" name="Text 12"/>
          <p:cNvSpPr/>
          <p:nvPr/>
        </p:nvSpPr>
        <p:spPr>
          <a:xfrm>
            <a:off x="304800" y="3429000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팀명 유래</a:t>
            </a:r>
            <a:endParaRPr lang="en-US" sz="1800" dirty="0"/>
          </a:p>
        </p:txBody>
      </p:sp>
      <p:sp>
        <p:nvSpPr>
          <p:cNvPr id="56" name="Text 22"/>
          <p:cNvSpPr/>
          <p:nvPr/>
        </p:nvSpPr>
        <p:spPr>
          <a:xfrm>
            <a:off x="6248400" y="3886200"/>
            <a:ext cx="563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3M-BMS의 의미</a:t>
            </a:r>
            <a:endParaRPr lang="en-US" sz="1500" dirty="0"/>
          </a:p>
        </p:txBody>
      </p:sp>
      <p:sp>
        <p:nvSpPr>
          <p:cNvPr id="57" name="Text 23"/>
          <p:cNvSpPr/>
          <p:nvPr/>
        </p:nvSpPr>
        <p:spPr>
          <a:xfrm>
            <a:off x="6248400" y="42672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집중</a:t>
            </a:r>
            <a:endParaRPr lang="en-US" sz="1200" dirty="0"/>
          </a:p>
        </p:txBody>
      </p:sp>
      <p:sp>
        <p:nvSpPr>
          <p:cNvPr id="58" name="Text 24"/>
          <p:cNvSpPr/>
          <p:nvPr/>
        </p:nvSpPr>
        <p:spPr>
          <a:xfrm>
            <a:off x="6248400" y="45720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BMS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체격이 각각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Big, Middle, Small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이어서 조합함</a:t>
            </a:r>
            <a:endParaRPr lang="en-US" sz="120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4145EB37-ABE7-86A4-2495-87077562F9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1752600"/>
            <a:ext cx="3708350" cy="1295400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B084933E-C151-2627-923F-6F4D3BF811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C3152E11-CC8C-D603-A0CD-F01BB2D475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5DBAF9D7-A5F8-624D-E390-30FE0E4337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1750" y="1752600"/>
            <a:ext cx="3708350" cy="129540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387E8954-FC69-37C4-7CBE-823D790E56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D68F257B-66B1-E604-7149-B8BD3A30E1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6EBDAC6F-37C9-DDE2-8849-7F020DAEB6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78701" y="1752600"/>
            <a:ext cx="3708499" cy="1295400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25AAEFFE-6E99-3B94-37B1-40311E62C9F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7F0B125A-2E3B-5705-0097-C1FB8EA9171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BB8F244F-F65A-E47E-DFBF-2AF03ECB4A38}"/>
              </a:ext>
            </a:extLst>
          </p:cNvPr>
          <p:cNvSpPr/>
          <p:nvPr/>
        </p:nvSpPr>
        <p:spPr>
          <a:xfrm>
            <a:off x="857250" y="196215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BE6D7889-85FB-4F3B-A869-0EAC263034F1}"/>
              </a:ext>
            </a:extLst>
          </p:cNvPr>
          <p:cNvSpPr/>
          <p:nvPr/>
        </p:nvSpPr>
        <p:spPr>
          <a:xfrm>
            <a:off x="45720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2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CCC99CE0-6520-23B2-CBEF-19EF251E6129}"/>
              </a:ext>
            </a:extLst>
          </p:cNvPr>
          <p:cNvSpPr/>
          <p:nvPr/>
        </p:nvSpPr>
        <p:spPr>
          <a:xfrm>
            <a:off x="45720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총괄</a:t>
            </a: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97054DDF-31BB-EA45-AA88-BC63F2669339}"/>
              </a:ext>
            </a:extLst>
          </p:cNvPr>
          <p:cNvSpPr/>
          <p:nvPr/>
        </p:nvSpPr>
        <p:spPr>
          <a:xfrm>
            <a:off x="4794200" y="1962150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3" name="Text 7">
            <a:extLst>
              <a:ext uri="{FF2B5EF4-FFF2-40B4-BE49-F238E27FC236}">
                <a16:creationId xmlns:a16="http://schemas.microsoft.com/office/drawing/2014/main" id="{95683070-6305-B553-5222-04054DE5CFA8}"/>
              </a:ext>
            </a:extLst>
          </p:cNvPr>
          <p:cNvSpPr/>
          <p:nvPr/>
        </p:nvSpPr>
        <p:spPr>
          <a:xfrm>
            <a:off x="439415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기계공학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</a:t>
            </a:r>
            <a:endParaRPr lang="en-US" sz="12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1E23FB3D-7BDE-8213-4896-F3846FD2054B}"/>
              </a:ext>
            </a:extLst>
          </p:cNvPr>
          <p:cNvSpPr/>
          <p:nvPr/>
        </p:nvSpPr>
        <p:spPr>
          <a:xfrm>
            <a:off x="439415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업로드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개발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2A8736F5-23F6-89CB-ED5C-BE7F7550E124}"/>
              </a:ext>
            </a:extLst>
          </p:cNvPr>
          <p:cNvSpPr/>
          <p:nvPr/>
        </p:nvSpPr>
        <p:spPr>
          <a:xfrm>
            <a:off x="8731150" y="1962150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6" name="Text 10">
            <a:extLst>
              <a:ext uri="{FF2B5EF4-FFF2-40B4-BE49-F238E27FC236}">
                <a16:creationId xmlns:a16="http://schemas.microsoft.com/office/drawing/2014/main" id="{B736B234-C510-DA3B-970B-F76E16D93EE0}"/>
              </a:ext>
            </a:extLst>
          </p:cNvPr>
          <p:cNvSpPr/>
          <p:nvPr/>
        </p:nvSpPr>
        <p:spPr>
          <a:xfrm>
            <a:off x="8331101" y="2400300"/>
            <a:ext cx="3403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비전공자</a:t>
            </a:r>
            <a:endParaRPr lang="en-US" sz="12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9C28602C-7A6B-94D7-2921-B91150B82F17}"/>
              </a:ext>
            </a:extLst>
          </p:cNvPr>
          <p:cNvSpPr/>
          <p:nvPr/>
        </p:nvSpPr>
        <p:spPr>
          <a:xfrm>
            <a:off x="8331101" y="2705100"/>
            <a:ext cx="34036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기준정보 관리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</a:t>
            </a:r>
            <a:endParaRPr lang="en-US" altLang="ko-KR" sz="1050" dirty="0"/>
          </a:p>
        </p:txBody>
      </p:sp>
      <p:pic>
        <p:nvPicPr>
          <p:cNvPr id="38" name="그림 37" descr="원, 그래픽, 다채로움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7C7FB8-929C-81E4-A185-4C54385D295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483" b="97512" l="3483" r="96020">
                        <a14:foregroundMark x1="13930" y1="11940" x2="8955" y2="22886"/>
                        <a14:foregroundMark x1="4478" y1="29353" x2="10945" y2="39801"/>
                        <a14:foregroundMark x1="20896" y1="9453" x2="30846" y2="20896"/>
                        <a14:foregroundMark x1="22886" y1="7463" x2="32836" y2="12438"/>
                        <a14:foregroundMark x1="24876" y1="3980" x2="29851" y2="4975"/>
                        <a14:foregroundMark x1="86070" y1="13433" x2="88557" y2="22886"/>
                        <a14:foregroundMark x1="91542" y1="17413" x2="94030" y2="26866"/>
                        <a14:foregroundMark x1="95522" y1="25871" x2="96020" y2="29353"/>
                        <a14:foregroundMark x1="70647" y1="47264" x2="71144" y2="50746"/>
                        <a14:foregroundMark x1="76119" y1="47761" x2="77114" y2="57214"/>
                        <a14:foregroundMark x1="79104" y1="50249" x2="86567" y2="59204"/>
                        <a14:foregroundMark x1="87065" y1="58209" x2="91542" y2="69652"/>
                        <a14:foregroundMark x1="92040" y1="67164" x2="93035" y2="78109"/>
                        <a14:foregroundMark x1="93532" y1="76119" x2="89055" y2="86567"/>
                        <a14:foregroundMark x1="88557" y1="86567" x2="81095" y2="92537"/>
                        <a14:foregroundMark x1="79602" y1="93035" x2="67662" y2="94030"/>
                        <a14:foregroundMark x1="53731" y1="80100" x2="50746" y2="70647"/>
                        <a14:foregroundMark x1="69652" y1="66169" x2="75124" y2="78607"/>
                        <a14:foregroundMark x1="49254" y1="73632" x2="44279" y2="82090"/>
                        <a14:foregroundMark x1="67164" y1="76617" x2="69652" y2="82587"/>
                        <a14:foregroundMark x1="48259" y1="84577" x2="42289" y2="87562"/>
                        <a14:foregroundMark x1="41294" y1="90547" x2="33333" y2="92537"/>
                        <a14:foregroundMark x1="31343" y1="94030" x2="20896" y2="94030"/>
                        <a14:foregroundMark x1="19900" y1="92537" x2="14428" y2="88557"/>
                        <a14:foregroundMark x1="9453" y1="85075" x2="7960" y2="80100"/>
                        <a14:foregroundMark x1="5970" y1="78607" x2="3980" y2="71144"/>
                        <a14:foregroundMark x1="6468" y1="67164" x2="9453" y2="61194"/>
                        <a14:foregroundMark x1="10448" y1="60199" x2="15423" y2="56219"/>
                        <a14:foregroundMark x1="17910" y1="54726" x2="28856" y2="51741"/>
                        <a14:foregroundMark x1="5970" y1="32338" x2="4975" y2="26866"/>
                        <a14:foregroundMark x1="3980" y1="25871" x2="3980" y2="32338"/>
                        <a14:foregroundMark x1="29851" y1="53234" x2="43781" y2="61194"/>
                        <a14:foregroundMark x1="46766" y1="65672" x2="51741" y2="71642"/>
                        <a14:foregroundMark x1="34328" y1="67662" x2="25373" y2="71642"/>
                        <a14:foregroundMark x1="26866" y1="68657" x2="38806" y2="78109"/>
                        <a14:foregroundMark x1="67662" y1="97015" x2="72637" y2="97512"/>
                        <a14:foregroundMark x1="96020" y1="69154" x2="95522" y2="75124"/>
                        <a14:foregroundMark x1="72139" y1="3980" x2="70647" y2="3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6193" y="3482860"/>
            <a:ext cx="3068007" cy="3068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3BC8-4B3A-25DF-484B-DA87ADE4B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CF9CD3-8423-59FF-154D-46DBA5E2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B213761-347B-DACD-0019-87E42978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C3628F0-1DFC-1B5A-1342-F57A8FB0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AF2C27D-8F89-2D39-8302-C1DC19EF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4E58ED-54F6-3EFE-B6DA-80144EA38644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9A81EC58-53D2-D659-19B6-24C35B283890}"/>
              </a:ext>
            </a:extLst>
          </p:cNvPr>
          <p:cNvSpPr/>
          <p:nvPr/>
        </p:nvSpPr>
        <p:spPr>
          <a:xfrm>
            <a:off x="3621770" y="4033427"/>
            <a:ext cx="4313681" cy="28886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US" altLang="ko-KR" sz="1486" dirty="0" err="1">
                <a:solidFill>
                  <a:srgbClr val="555555"/>
                </a:solidFill>
              </a:rPr>
              <a:t>탄소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배출의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개념과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글로벌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정책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동향을</a:t>
            </a:r>
            <a:r>
              <a:rPr lang="en-US" altLang="ko-KR" sz="1486" dirty="0">
                <a:solidFill>
                  <a:srgbClr val="555555"/>
                </a:solidFill>
              </a:rPr>
              <a:t> </a:t>
            </a:r>
            <a:r>
              <a:rPr lang="en-US" altLang="ko-KR" sz="1486" dirty="0" err="1">
                <a:solidFill>
                  <a:srgbClr val="555555"/>
                </a:solidFill>
              </a:rPr>
              <a:t>진단합니다</a:t>
            </a:r>
            <a:r>
              <a:rPr lang="en-US" altLang="ko-KR" sz="1486" dirty="0">
                <a:solidFill>
                  <a:srgbClr val="555555"/>
                </a:solidFill>
              </a:rPr>
              <a:t>.</a:t>
            </a:r>
            <a:endParaRPr lang="en-US" altLang="ko-KR" sz="1486" dirty="0"/>
          </a:p>
        </p:txBody>
      </p:sp>
    </p:spTree>
    <p:extLst>
      <p:ext uri="{BB962C8B-B14F-4D97-AF65-F5344CB8AC3E}">
        <p14:creationId xmlns:p14="http://schemas.microsoft.com/office/powerpoint/2010/main" val="147661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정책 동향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35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선언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(Net-Zero)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탄소발자국 감소를 위한 GX (그린 엑스) 전략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2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8EE7462-C162-37EC-D902-D236C930D1E0}"/>
              </a:ext>
            </a:extLst>
          </p:cNvPr>
          <p:cNvGrpSpPr/>
          <p:nvPr/>
        </p:nvGrpSpPr>
        <p:grpSpPr>
          <a:xfrm>
            <a:off x="304800" y="5124450"/>
            <a:ext cx="11582400" cy="885825"/>
            <a:chOff x="304800" y="5124450"/>
            <a:chExt cx="11582400" cy="885825"/>
          </a:xfrm>
        </p:grpSpPr>
        <p:pic>
          <p:nvPicPr>
            <p:cNvPr id="47" name="Image 14" descr="preencoded.png">
              <a:extLst>
                <a:ext uri="{FF2B5EF4-FFF2-40B4-BE49-F238E27FC236}">
                  <a16:creationId xmlns:a16="http://schemas.microsoft.com/office/drawing/2014/main" id="{F3A0C4DC-5CA1-3E06-7371-A5BF7D62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4800" y="5124450"/>
              <a:ext cx="11582400" cy="885825"/>
            </a:xfrm>
            <a:prstGeom prst="rect">
              <a:avLst/>
            </a:prstGeom>
          </p:spPr>
        </p:pic>
        <p:pic>
          <p:nvPicPr>
            <p:cNvPr id="48" name="Image 15" descr="preencoded.png">
              <a:extLst>
                <a:ext uri="{FF2B5EF4-FFF2-40B4-BE49-F238E27FC236}">
                  <a16:creationId xmlns:a16="http://schemas.microsoft.com/office/drawing/2014/main" id="{4DFA3501-DC42-F667-D605-D1CA019D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3400" y="5391150"/>
              <a:ext cx="295275" cy="419100"/>
            </a:xfrm>
            <a:prstGeom prst="rect">
              <a:avLst/>
            </a:prstGeom>
          </p:spPr>
        </p:pic>
        <p:sp>
          <p:nvSpPr>
            <p:cNvPr id="54" name="Text 17">
              <a:extLst>
                <a:ext uri="{FF2B5EF4-FFF2-40B4-BE49-F238E27FC236}">
                  <a16:creationId xmlns:a16="http://schemas.microsoft.com/office/drawing/2014/main" id="{495DF477-1697-F7E4-96E1-7A7D7E6A7A81}"/>
                </a:ext>
              </a:extLst>
            </p:cNvPr>
            <p:cNvSpPr/>
            <p:nvPr/>
          </p:nvSpPr>
          <p:spPr>
            <a:xfrm>
              <a:off x="971550" y="5467349"/>
              <a:ext cx="815727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ko-KR" altLang="en-US" sz="1500" b="1" dirty="0"/>
                <a:t>글로벌 정책이 무슨 연관이 있는데</a:t>
              </a:r>
              <a:r>
                <a:rPr lang="en-US" altLang="ko-KR" sz="1500" b="1" dirty="0"/>
                <a:t>?</a:t>
              </a:r>
              <a:endParaRPr lang="en-US" sz="15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1E8A58-1141-9863-4D76-4F278013632E}"/>
                </a:ext>
              </a:extLst>
            </p:cNvPr>
            <p:cNvSpPr txBox="1"/>
            <p:nvPr/>
          </p:nvSpPr>
          <p:spPr>
            <a:xfrm>
              <a:off x="523875" y="5369867"/>
              <a:ext cx="209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ui-sans-serif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ui-sans-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1625"/>
            <a:ext cx="5638800" cy="20669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62125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63" y="1866900"/>
            <a:ext cx="23812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83845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943225"/>
            <a:ext cx="13335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0" y="1571625"/>
            <a:ext cx="5638800" cy="20669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762125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9875" y="1866900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924175"/>
            <a:ext cx="5257800" cy="4191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탄소세 개념</a:t>
            </a:r>
            <a:endParaRPr lang="en-US" sz="2250" dirty="0"/>
          </a:p>
        </p:txBody>
      </p:sp>
      <p:sp>
        <p:nvSpPr>
          <p:cNvPr id="30" name="Text 3"/>
          <p:cNvSpPr/>
          <p:nvPr/>
        </p:nvSpPr>
        <p:spPr>
          <a:xfrm>
            <a:off x="1238250" y="1866900"/>
            <a:ext cx="28637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647700" y="2352675"/>
            <a:ext cx="50247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EU가 도입한 새로운 탄소 규제로, 특정 수입품에 대한 </a:t>
            </a:r>
            <a:r>
              <a:rPr lang="en-US" sz="12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부과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베이스</a:t>
            </a:r>
            <a:endParaRPr lang="en-US" sz="1200" dirty="0"/>
          </a:p>
        </p:txBody>
      </p:sp>
      <p:sp>
        <p:nvSpPr>
          <p:cNvPr id="33" name="Text 6"/>
          <p:cNvSpPr/>
          <p:nvPr/>
        </p:nvSpPr>
        <p:spPr>
          <a:xfrm>
            <a:off x="1047750" y="2800350"/>
            <a:ext cx="36983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시기: 2023년부터 부분 시행 중, 2026년 본격 시행 예정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1047750" y="3067050"/>
            <a:ext cx="36983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현대정밀과 같은 철강, 전자 기기 제조업체에 큰 영향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7067550" y="1866900"/>
            <a:ext cx="2400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(Carbon Tax)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6477000" y="2352675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국가가 일괄적으로 탄소 배출에 대한 세율 부과하는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경제적 제재 수단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으로 기업이 환경 부담 비용 부담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6591300" y="3038475"/>
            <a:ext cx="44196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세금 활용: 기후 변화 해소, 재생에너지 사업, 탄소감축 설비 투자 등 재분배</a:t>
            </a:r>
            <a:endParaRPr lang="en-US" sz="1050" dirty="0"/>
          </a:p>
        </p:txBody>
      </p:sp>
      <p:pic>
        <p:nvPicPr>
          <p:cNvPr id="57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210050"/>
            <a:ext cx="11468100" cy="1371600"/>
          </a:xfrm>
          <a:prstGeom prst="rect">
            <a:avLst/>
          </a:prstGeom>
        </p:spPr>
      </p:pic>
      <p:pic>
        <p:nvPicPr>
          <p:cNvPr id="58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4476750"/>
            <a:ext cx="292361" cy="419100"/>
          </a:xfrm>
          <a:prstGeom prst="rect">
            <a:avLst/>
          </a:prstGeom>
        </p:spPr>
      </p:pic>
      <p:pic>
        <p:nvPicPr>
          <p:cNvPr id="59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552950"/>
            <a:ext cx="141465" cy="266700"/>
          </a:xfrm>
          <a:prstGeom prst="rect">
            <a:avLst/>
          </a:prstGeom>
        </p:spPr>
      </p:pic>
      <p:pic>
        <p:nvPicPr>
          <p:cNvPr id="60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3475" y="5162550"/>
            <a:ext cx="150896" cy="152400"/>
          </a:xfrm>
          <a:prstGeom prst="rect">
            <a:avLst/>
          </a:prstGeom>
        </p:spPr>
      </p:pic>
      <p:pic>
        <p:nvPicPr>
          <p:cNvPr id="61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1193" y="5162550"/>
            <a:ext cx="150896" cy="152400"/>
          </a:xfrm>
          <a:prstGeom prst="rect">
            <a:avLst/>
          </a:prstGeom>
        </p:spPr>
      </p:pic>
      <p:pic>
        <p:nvPicPr>
          <p:cNvPr id="62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68911" y="5162550"/>
            <a:ext cx="113172" cy="152400"/>
          </a:xfrm>
          <a:prstGeom prst="rect">
            <a:avLst/>
          </a:prstGeom>
        </p:spPr>
      </p:pic>
      <p:pic>
        <p:nvPicPr>
          <p:cNvPr id="63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46129" y="5162550"/>
            <a:ext cx="150896" cy="152400"/>
          </a:xfrm>
          <a:prstGeom prst="rect">
            <a:avLst/>
          </a:prstGeom>
        </p:spPr>
      </p:pic>
      <p:sp>
        <p:nvSpPr>
          <p:cNvPr id="64" name="Text 17"/>
          <p:cNvSpPr/>
          <p:nvPr/>
        </p:nvSpPr>
        <p:spPr>
          <a:xfrm>
            <a:off x="1133475" y="4438650"/>
            <a:ext cx="80767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65" name="Text 18"/>
          <p:cNvSpPr/>
          <p:nvPr/>
        </p:nvSpPr>
        <p:spPr>
          <a:xfrm>
            <a:off x="1133476" y="4781550"/>
            <a:ext cx="96921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이러한 흐름 속에서 기업은 더 이상 감각적인 추정이 아닌, </a:t>
            </a:r>
            <a:r>
              <a:rPr lang="en-US" sz="12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시스템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요구받고 있습니다.</a:t>
            </a:r>
            <a:endParaRPr lang="en-US" sz="1200" dirty="0"/>
          </a:p>
        </p:txBody>
      </p:sp>
      <p:sp>
        <p:nvSpPr>
          <p:cNvPr id="66" name="Text 19"/>
          <p:cNvSpPr/>
          <p:nvPr/>
        </p:nvSpPr>
        <p:spPr>
          <a:xfrm>
            <a:off x="1362075" y="512445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67" name="Text 20"/>
          <p:cNvSpPr/>
          <p:nvPr/>
        </p:nvSpPr>
        <p:spPr>
          <a:xfrm>
            <a:off x="2629793" y="512445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68" name="Text 21"/>
          <p:cNvSpPr/>
          <p:nvPr/>
        </p:nvSpPr>
        <p:spPr>
          <a:xfrm>
            <a:off x="3859411" y="512445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69" name="Text 22"/>
          <p:cNvSpPr/>
          <p:nvPr/>
        </p:nvSpPr>
        <p:spPr>
          <a:xfrm>
            <a:off x="4974729" y="512445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095500"/>
            <a:ext cx="55626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2860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3907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595" y="3949376"/>
            <a:ext cx="2667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95" y="4054151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1028700" y="1181100"/>
            <a:ext cx="3367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무엇인가요?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14400" y="23431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41943" y="2844476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특정 시간 동안 어떤 활동을 통해 발생하는 온실가스의 양을 나타내는 지표입니다.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18495" y="4006526"/>
            <a:ext cx="3695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앞으로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더욱 중요한 용어가 될 것입니다.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41943" y="3539801"/>
            <a:ext cx="5161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온실가스 배출이 가속화되어 지구 온난화가 진행되고 있습니다.</a:t>
            </a:r>
            <a:endParaRPr lang="en-US" sz="12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2026" y="4665489"/>
            <a:ext cx="5638800" cy="1895475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3989" y="2095500"/>
            <a:ext cx="5638800" cy="2381250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6389" y="2628900"/>
            <a:ext cx="2609850" cy="876300"/>
          </a:xfrm>
          <a:prstGeom prst="rect">
            <a:avLst/>
          </a:prstGeom>
        </p:spPr>
      </p:pic>
      <p:pic>
        <p:nvPicPr>
          <p:cNvPr id="33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0689" y="2828925"/>
            <a:ext cx="476250" cy="476250"/>
          </a:xfrm>
          <a:prstGeom prst="rect">
            <a:avLst/>
          </a:prstGeom>
        </p:spPr>
      </p:pic>
      <p:pic>
        <p:nvPicPr>
          <p:cNvPr id="34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2614" y="2990850"/>
            <a:ext cx="152400" cy="152400"/>
          </a:xfrm>
          <a:prstGeom prst="rect">
            <a:avLst/>
          </a:prstGeom>
        </p:spPr>
      </p:pic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0539" y="2628900"/>
            <a:ext cx="2609850" cy="87630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4839" y="2828925"/>
            <a:ext cx="476250" cy="476250"/>
          </a:xfrm>
          <a:prstGeom prst="rect">
            <a:avLst/>
          </a:prstGeom>
        </p:spPr>
      </p:pic>
      <p:pic>
        <p:nvPicPr>
          <p:cNvPr id="37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7239" y="2990850"/>
            <a:ext cx="171450" cy="152400"/>
          </a:xfrm>
          <a:prstGeom prst="rect">
            <a:avLst/>
          </a:prstGeom>
        </p:spPr>
      </p:pic>
      <p:pic>
        <p:nvPicPr>
          <p:cNvPr id="38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96389" y="3619500"/>
            <a:ext cx="2609850" cy="704850"/>
          </a:xfrm>
          <a:prstGeom prst="rect">
            <a:avLst/>
          </a:prstGeom>
        </p:spPr>
      </p:pic>
      <p:pic>
        <p:nvPicPr>
          <p:cNvPr id="39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0689" y="3733800"/>
            <a:ext cx="476250" cy="476250"/>
          </a:xfrm>
          <a:prstGeom prst="rect">
            <a:avLst/>
          </a:prstGeom>
        </p:spPr>
      </p:pic>
      <p:pic>
        <p:nvPicPr>
          <p:cNvPr id="40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1664" y="3895725"/>
            <a:ext cx="114300" cy="152400"/>
          </a:xfrm>
          <a:prstGeom prst="rect">
            <a:avLst/>
          </a:prstGeom>
        </p:spPr>
      </p:pic>
      <p:pic>
        <p:nvPicPr>
          <p:cNvPr id="41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20539" y="3619500"/>
            <a:ext cx="2609850" cy="704850"/>
          </a:xfrm>
          <a:prstGeom prst="rect">
            <a:avLst/>
          </a:prstGeom>
        </p:spPr>
      </p:pic>
      <p:pic>
        <p:nvPicPr>
          <p:cNvPr id="42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34839" y="3733800"/>
            <a:ext cx="476250" cy="476250"/>
          </a:xfrm>
          <a:prstGeom prst="rect">
            <a:avLst/>
          </a:prstGeom>
        </p:spPr>
      </p:pic>
      <p:pic>
        <p:nvPicPr>
          <p:cNvPr id="43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6764" y="3895725"/>
            <a:ext cx="152400" cy="152400"/>
          </a:xfrm>
          <a:prstGeom prst="rect">
            <a:avLst/>
          </a:prstGeom>
        </p:spPr>
      </p:pic>
      <p:sp>
        <p:nvSpPr>
          <p:cNvPr id="44" name="Text 12"/>
          <p:cNvSpPr/>
          <p:nvPr/>
        </p:nvSpPr>
        <p:spPr>
          <a:xfrm>
            <a:off x="6396389" y="22479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탄소 배출원 예시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7101239" y="2743200"/>
            <a:ext cx="179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교통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01239" y="3009900"/>
            <a:ext cx="1790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상업용 차량, 항공, 배 등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9825389" y="2838450"/>
            <a:ext cx="1721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산업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825389" y="3105150"/>
            <a:ext cx="20654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제철, 시멘트, 화학 등 제조업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7101239" y="3743325"/>
            <a:ext cx="1327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7101239" y="4010025"/>
            <a:ext cx="1592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화석 연료 연소 발전소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825389" y="3743325"/>
            <a:ext cx="15940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폐기물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9825389" y="4010025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 재활용 및 매립시설</a:t>
            </a:r>
            <a:endParaRPr lang="en-US" sz="1050" dirty="0"/>
          </a:p>
        </p:txBody>
      </p:sp>
      <p:pic>
        <p:nvPicPr>
          <p:cNvPr id="55" name="Image 5" descr="preencoded.png">
            <a:extLst>
              <a:ext uri="{FF2B5EF4-FFF2-40B4-BE49-F238E27FC236}">
                <a16:creationId xmlns:a16="http://schemas.microsoft.com/office/drawing/2014/main" id="{0EED0454-23CF-AE1B-4789-7DB8E30F3D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" y="4678039"/>
            <a:ext cx="5562600" cy="1869426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BAC5B7F1-8F51-699E-05DE-706E45A174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-9525"/>
            <a:ext cx="12192000" cy="68008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08677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88460" y="136849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개념</a:t>
            </a:r>
            <a:endParaRPr lang="en-US" sz="22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4CBADA-D0BD-272F-CA6F-1169A5861818}"/>
              </a:ext>
            </a:extLst>
          </p:cNvPr>
          <p:cNvSpPr/>
          <p:nvPr/>
        </p:nvSpPr>
        <p:spPr>
          <a:xfrm>
            <a:off x="7101239" y="3060434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14B789-3D97-B006-37A1-875524C4D74D}"/>
              </a:ext>
            </a:extLst>
          </p:cNvPr>
          <p:cNvSpPr/>
          <p:nvPr/>
        </p:nvSpPr>
        <p:spPr>
          <a:xfrm>
            <a:off x="7091714" y="4080928"/>
            <a:ext cx="1866900" cy="539135"/>
          </a:xfrm>
          <a:prstGeom prst="rect">
            <a:avLst/>
          </a:prstGeom>
          <a:solidFill>
            <a:srgbClr val="F6F6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CFCE71-AB96-E894-6D1A-2FD718C5343E}"/>
              </a:ext>
            </a:extLst>
          </p:cNvPr>
          <p:cNvSpPr/>
          <p:nvPr/>
        </p:nvSpPr>
        <p:spPr>
          <a:xfrm>
            <a:off x="9882500" y="3066958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4F2F2-59F1-E39D-5E98-A009A2DC42F2}"/>
              </a:ext>
            </a:extLst>
          </p:cNvPr>
          <p:cNvSpPr/>
          <p:nvPr/>
        </p:nvSpPr>
        <p:spPr>
          <a:xfrm>
            <a:off x="9882500" y="4070965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85800"/>
            <a:ext cx="5638800" cy="3086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6207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095500"/>
            <a:ext cx="3238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200275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337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038475"/>
            <a:ext cx="1905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Scope</a:t>
            </a:r>
            <a:endParaRPr lang="en-US" sz="2250" dirty="0"/>
          </a:p>
        </p:txBody>
      </p:sp>
      <p:sp>
        <p:nvSpPr>
          <p:cNvPr id="34" name="Text 3"/>
          <p:cNvSpPr/>
          <p:nvPr/>
        </p:nvSpPr>
        <p:spPr>
          <a:xfrm>
            <a:off x="381000" y="8382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범위(Scope)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781050" y="1219200"/>
            <a:ext cx="4933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</a:t>
            </a:r>
            <a:endParaRPr lang="en-US" sz="1350" dirty="0"/>
          </a:p>
        </p:txBody>
      </p:sp>
      <p:sp>
        <p:nvSpPr>
          <p:cNvPr id="36" name="Text 5"/>
          <p:cNvSpPr/>
          <p:nvPr/>
        </p:nvSpPr>
        <p:spPr>
          <a:xfrm>
            <a:off x="781050" y="1485900"/>
            <a:ext cx="4933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직접적인 탄소 배출원 - 기업 자산 내, 직접 제어 가능한 난방, 냉방, 생산설비, 사무실, 차량 등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19150" y="2057400"/>
            <a:ext cx="489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2</a:t>
            </a:r>
            <a:endParaRPr lang="en-US" sz="1350" dirty="0"/>
          </a:p>
        </p:txBody>
      </p:sp>
      <p:sp>
        <p:nvSpPr>
          <p:cNvPr id="38" name="Text 7"/>
          <p:cNvSpPr/>
          <p:nvPr/>
        </p:nvSpPr>
        <p:spPr>
          <a:xfrm>
            <a:off x="819150" y="2324100"/>
            <a:ext cx="4895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간접적인 탄소 배출원 - 구매한 전기, 증기, 냉/난방의 생산 과정에서 발생한 탄소 배출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838200" y="28956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3</a:t>
            </a:r>
            <a:endParaRPr lang="en-US" sz="1350" dirty="0"/>
          </a:p>
        </p:txBody>
      </p:sp>
      <p:sp>
        <p:nvSpPr>
          <p:cNvPr id="40" name="Text 9"/>
          <p:cNvSpPr/>
          <p:nvPr/>
        </p:nvSpPr>
        <p:spPr>
          <a:xfrm>
            <a:off x="838200" y="31623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기관 활동에 따른 간접적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제품운송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직원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출퇴근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제품 사용 및 폐기 단계 등</a:t>
            </a:r>
            <a:endParaRPr lang="en-US" sz="1200" dirty="0"/>
          </a:p>
        </p:txBody>
      </p:sp>
      <p:pic>
        <p:nvPicPr>
          <p:cNvPr id="54" name="그림 53" descr="텍스트, 육상 차량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C4ECFB-EC4E-BBAA-261A-4C7E39181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3938394"/>
            <a:ext cx="5638800" cy="2788418"/>
          </a:xfrm>
          <a:prstGeom prst="rect">
            <a:avLst/>
          </a:prstGeom>
        </p:spPr>
      </p:pic>
      <p:pic>
        <p:nvPicPr>
          <p:cNvPr id="53" name="그림 52" descr="하늘, 도표, 만화 영화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BB13D2-C07D-33F2-3AEE-0C10502FC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0084" y="820899"/>
            <a:ext cx="5638800" cy="2788417"/>
          </a:xfrm>
          <a:prstGeom prst="rect">
            <a:avLst/>
          </a:prstGeom>
        </p:spPr>
      </p:pic>
      <p:pic>
        <p:nvPicPr>
          <p:cNvPr id="56" name="그림 55" descr="만화 영화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62CCB4-7BC5-4C02-054C-CF8F7597C6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938394"/>
            <a:ext cx="5638800" cy="278841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B3BF5F4C-E525-D89C-6B24-DC51EC2FC1C5}"/>
              </a:ext>
            </a:extLst>
          </p:cNvPr>
          <p:cNvSpPr/>
          <p:nvPr/>
        </p:nvSpPr>
        <p:spPr>
          <a:xfrm>
            <a:off x="228600" y="1104900"/>
            <a:ext cx="5638800" cy="942975"/>
          </a:xfrm>
          <a:prstGeom prst="frame">
            <a:avLst/>
          </a:prstGeom>
          <a:solidFill>
            <a:srgbClr val="FD1C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8222B948-585C-AFCE-E604-933467CCF738}"/>
              </a:ext>
            </a:extLst>
          </p:cNvPr>
          <p:cNvSpPr/>
          <p:nvPr/>
        </p:nvSpPr>
        <p:spPr>
          <a:xfrm>
            <a:off x="228600" y="2784729"/>
            <a:ext cx="5638800" cy="942975"/>
          </a:xfrm>
          <a:prstGeom prst="frame">
            <a:avLst/>
          </a:prstGeom>
          <a:solidFill>
            <a:srgbClr val="FD1C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1326</Words>
  <Application>Microsoft Office PowerPoint</Application>
  <PresentationFormat>와이드스크린</PresentationFormat>
  <Paragraphs>228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류민우</cp:lastModifiedBy>
  <cp:revision>7</cp:revision>
  <dcterms:created xsi:type="dcterms:W3CDTF">2026-01-13T10:20:36Z</dcterms:created>
  <dcterms:modified xsi:type="dcterms:W3CDTF">2026-01-15T06:24:07Z</dcterms:modified>
</cp:coreProperties>
</file>